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B933C-2577-B9D5-1E46-65B5ED8FC82F}" v="103" dt="2023-06-06T08:43:18.347"/>
    <p1510:client id="{9EB1DF7E-35DE-5A59-A81D-59638C5E424F}" v="421" dt="2023-06-07T10:06:39.575"/>
    <p1510:client id="{AB301B6A-E6B4-BE39-BD36-5EC94413E409}" v="271" dt="2023-06-07T09:29:35.285"/>
    <p1510:client id="{C48E305B-6F38-FF87-A4E6-88A9D9CC1EDB}" v="191" dt="2023-06-06T08:27:50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23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4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5735658-270A-8D75-091E-AFB444A3D6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xmlns="" id="{2BE7345C-24C0-63C0-E5A6-F2A0B5495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025"/>
          <a:stretch/>
        </p:blipFill>
        <p:spPr>
          <a:xfrm>
            <a:off x="20" y="7675"/>
            <a:ext cx="1219198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9FB1C88-5F1D-C7DF-A4B3-E8EE7F6BF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649468" y="-649466"/>
            <a:ext cx="6857999" cy="815693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37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4711BF64-C99B-2F90-ADA1-0C08F9BE8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952501" y="964922"/>
            <a:ext cx="4558122" cy="4943507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899" h="4920343">
                <a:moveTo>
                  <a:pt x="17584" y="1779914"/>
                </a:moveTo>
                <a:cubicBezTo>
                  <a:pt x="19329" y="1231523"/>
                  <a:pt x="-1640" y="548391"/>
                  <a:pt x="105" y="0"/>
                </a:cubicBezTo>
                <a:lnTo>
                  <a:pt x="9985899" y="0"/>
                </a:lnTo>
                <a:lnTo>
                  <a:pt x="9985899" y="4920343"/>
                </a:lnTo>
                <a:lnTo>
                  <a:pt x="105" y="4920343"/>
                </a:lnTo>
                <a:lnTo>
                  <a:pt x="105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20" y="1862182"/>
            <a:ext cx="4912228" cy="2155419"/>
          </a:xfrm>
          <a:noFill/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cs typeface="Calibri Light"/>
              </a:rPr>
              <a:t> "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СПУКАНА ГРАМАТИКА"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505" y="4360506"/>
            <a:ext cx="3220205" cy="1060522"/>
          </a:xfrm>
          <a:noFill/>
        </p:spPr>
        <p:txBody>
          <a:bodyPr anchor="b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1DB5AFF-806B-A9AB-6766-C3C607F294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60000"/>
          </a:blip>
          <a:srcRect t="11342" b="24188"/>
          <a:stretch/>
        </p:blipFill>
        <p:spPr>
          <a:xfrm>
            <a:off x="20" y="10"/>
            <a:ext cx="12191978" cy="6857990"/>
          </a:xfrm>
          <a:noFill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848" y="219456"/>
            <a:ext cx="8221402" cy="1938528"/>
          </a:xfrm>
          <a:noFill/>
        </p:spPr>
        <p:txBody>
          <a:bodyPr tIns="91440" bIns="91440" anchor="ctr">
            <a:normAutofit/>
          </a:bodyPr>
          <a:lstStyle/>
          <a:p>
            <a:pPr algn="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ЗАМИНАХ ДЕЦАТА ДОМ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1" name="Date Placeholder 12">
            <a:extLst>
              <a:ext uri="{FF2B5EF4-FFF2-40B4-BE49-F238E27FC236}">
                <a16:creationId xmlns:a16="http://schemas.microsoft.com/office/drawing/2014/main" xmlns="" id="{45F8506F-723E-2FBC-A83C-170B99FE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F2EEC2-E768-4112-B25B-554F67F8CF5E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ooter Placeholder 13">
            <a:extLst>
              <a:ext uri="{FF2B5EF4-FFF2-40B4-BE49-F238E27FC236}">
                <a16:creationId xmlns:a16="http://schemas.microsoft.com/office/drawing/2014/main" xmlns="" id="{E573BBF6-53A5-C524-AF75-E2281BF3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3" name="Slide Number Placeholder 14">
            <a:extLst>
              <a:ext uri="{FF2B5EF4-FFF2-40B4-BE49-F238E27FC236}">
                <a16:creationId xmlns:a16="http://schemas.microsoft.com/office/drawing/2014/main" xmlns="" id="{E3FE2554-CB6E-D4EE-1669-7B8F8846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34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Emoji Yellow Face · Free image on Pixabay">
            <a:extLst>
              <a:ext uri="{FF2B5EF4-FFF2-40B4-BE49-F238E27FC236}">
                <a16:creationId xmlns:a16="http://schemas.microsoft.com/office/drawing/2014/main" xmlns="" id="{2BB8262D-B9C2-E057-2499-0F8EFB94C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272" b="23478"/>
          <a:stretch/>
        </p:blipFill>
        <p:spPr>
          <a:xfrm>
            <a:off x="1" y="10"/>
            <a:ext cx="12191998" cy="6857990"/>
          </a:xfrm>
          <a:prstGeom prst="rect">
            <a:avLst/>
          </a:prstGeom>
          <a:noFill/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61" y="703351"/>
            <a:ext cx="11838411" cy="5768692"/>
          </a:xfrm>
          <a:noFill/>
        </p:spPr>
        <p:txBody>
          <a:bodyPr vert="horz" lIns="91440" tIns="91440" rIns="91440" bIns="91440" rtlCol="0" anchor="b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Тръзни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гъзнем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!- 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Дръпни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заден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оть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е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скокуть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.-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закачай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гъдел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Нимой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ляба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с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мундарь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ръки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зать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даде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пипай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хляба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с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тия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мръсни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ръце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даде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зайде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отида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залезе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Стопил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бозгуль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пишкаль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Кацнал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бръмбар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трънка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обичам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Сакам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млинчета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 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палачинки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Бурцам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люмбите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газя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локвите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Заминах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Оставих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у 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xmlns="" id="{8C9CBC84-F0D5-F7BE-6145-63C8057F4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9655" y="638803"/>
            <a:ext cx="5225677" cy="719424"/>
          </a:xfrm>
          <a:noFill/>
        </p:spPr>
        <p:txBody>
          <a:bodyPr tIns="91440" bIns="91440" anchor="t">
            <a:normAutofit fontScale="925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КОЛКО ОТ ВАС ПОЗНАХА?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12">
            <a:extLst>
              <a:ext uri="{FF2B5EF4-FFF2-40B4-BE49-F238E27FC236}">
                <a16:creationId xmlns:a16="http://schemas.microsoft.com/office/drawing/2014/main" xmlns="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FBEC88-FF91-449D-9417-28F2D69007A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xmlns="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xmlns="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A820BA2-9323-51EE-D77D-AA5AAB0A3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688" b="2434"/>
          <a:stretch/>
        </p:blipFill>
        <p:spPr>
          <a:xfrm>
            <a:off x="0" y="10"/>
            <a:ext cx="12191998" cy="6857990"/>
          </a:xfrm>
          <a:prstGeom prst="rect">
            <a:avLst/>
          </a:prstGeom>
          <a:noFill/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890" y="2066544"/>
            <a:ext cx="10834046" cy="4645151"/>
          </a:xfrm>
          <a:noFill/>
        </p:spPr>
        <p:txBody>
          <a:bodyPr vert="horz" lIns="91440" tIns="91440" rIns="91440" bIns="91440" rtlCol="0" anchor="b"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  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Диалектите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културното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отразяват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богатството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разнообразието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културата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различните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региони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ВАЖНО Е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ЗАПАЗИМ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УВАЖАВАМЕ ДИАЛЕКТИТЕ, ЗАЩОТО ТЕ СА ЧАСТ ОТ НАШЕТО КУЛТУРНО НАСЛЕДСТВО И НИ ПОМАГАТ ДА РАЗБЕРЕМ НАШАТА ИСТОРИЯ!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xmlns="" id="{8C9CBC84-F0D5-F7BE-6145-63C8057F4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724" y="859536"/>
            <a:ext cx="4870953" cy="1059626"/>
          </a:xfrm>
          <a:noFill/>
        </p:spPr>
        <p:txBody>
          <a:bodyPr tIns="91440" bIns="91440" anchor="t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ЗАПОМНИ!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xmlns="" id="{86EB3901-53C6-2F86-AB1B-8B105353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B20D4E-EA3E-41A6-BD59-54D78BA3026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22AAAFF2-72FA-E450-DFB2-9E76164A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EF4883EF-396E-8A71-8D20-6054ED84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29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xmlns="" id="{4AADFB3B-5D2C-1698-A29F-B840F0F4AB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60000"/>
          </a:blip>
          <a:srcRect t="23563" b="20187"/>
          <a:stretch/>
        </p:blipFill>
        <p:spPr>
          <a:xfrm>
            <a:off x="20" y="10"/>
            <a:ext cx="12191978" cy="6857990"/>
          </a:xfr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513" y="4205286"/>
            <a:ext cx="9373826" cy="2116348"/>
          </a:xfrm>
          <a:noFill/>
        </p:spPr>
        <p:txBody>
          <a:bodyPr tIns="91440" bIns="91440" anchor="ctr">
            <a:normAutofit/>
          </a:bodyPr>
          <a:lstStyle/>
          <a:p>
            <a:pPr algn="r"/>
            <a:r>
              <a:rPr lang="en-US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Тръзни</a:t>
            </a:r>
            <a:r>
              <a:rPr lang="en-US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са</a:t>
            </a:r>
            <a:r>
              <a:rPr lang="en-US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оти</a:t>
            </a:r>
            <a:r>
              <a:rPr lang="en-US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даам</a:t>
            </a:r>
            <a:r>
              <a:rPr lang="en-US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гъзнем</a:t>
            </a:r>
            <a:r>
              <a:rPr lang="en-US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.</a:t>
            </a:r>
            <a:r>
              <a:rPr lang="en-US" sz="11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!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45F8506F-723E-2FBC-A83C-170B99FE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F2EEC2-E768-4112-B25B-554F67F8CF5E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xmlns="" id="{E573BBF6-53A5-C524-AF75-E2281BF3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xmlns="" id="{E3FE2554-CB6E-D4EE-1669-7B8F8846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36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33BB21FE-4F39-60B8-8BDF-0A9BFC2D70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50000"/>
          </a:blip>
          <a:srcRect t="8796" b="6935"/>
          <a:stretch/>
        </p:blipFill>
        <p:spPr>
          <a:xfrm>
            <a:off x="1" y="10"/>
            <a:ext cx="12191998" cy="6857990"/>
          </a:xfrm>
          <a:noFill/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3888024"/>
            <a:ext cx="11667744" cy="2116348"/>
          </a:xfrm>
          <a:noFill/>
        </p:spPr>
        <p:txBody>
          <a:bodyPr tIns="91440" bIns="91440" anchor="b">
            <a:normAutofit/>
          </a:bodyPr>
          <a:lstStyle/>
          <a:p>
            <a:r>
              <a:rPr lang="en-US" sz="36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</a:t>
            </a:r>
            <a:r>
              <a:rPr lang="en-US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мой</a:t>
            </a:r>
            <a:r>
              <a:rPr lang="en-US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ма</a:t>
            </a:r>
            <a:r>
              <a:rPr lang="en-US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барА</a:t>
            </a:r>
            <a:r>
              <a:rPr lang="en-US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оть</a:t>
            </a:r>
            <a:r>
              <a:rPr lang="en-US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ма</a:t>
            </a:r>
            <a:r>
              <a:rPr lang="en-US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е </a:t>
            </a:r>
            <a:r>
              <a:rPr lang="en-US" sz="36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скокуть</a:t>
            </a:r>
            <a:r>
              <a:rPr lang="en-US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xmlns="" id="{82DEB276-8311-D167-F4A6-6AEF7829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6B33A0-D651-42CF-A758-EF0190F84F4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10">
            <a:extLst>
              <a:ext uri="{FF2B5EF4-FFF2-40B4-BE49-F238E27FC236}">
                <a16:creationId xmlns:a16="http://schemas.microsoft.com/office/drawing/2014/main" xmlns="" id="{A951C292-0895-FBAE-FACD-6218C51C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xmlns="" id="{431ADC51-CCC5-C549-E32C-8D4B995D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58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311B7-D372-EA7A-74F8-7A1C54C04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544715"/>
            <a:ext cx="4882896" cy="4005693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Нимой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ляба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мундарь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ръки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зать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4055C57-9039-FD69-032A-EF9D2097BE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29701" y="1219660"/>
            <a:ext cx="5783442" cy="4589277"/>
          </a:xfrm>
          <a:noFill/>
        </p:spPr>
      </p:pic>
      <p:sp>
        <p:nvSpPr>
          <p:cNvPr id="14" name="Date Placeholder 14">
            <a:extLst>
              <a:ext uri="{FF2B5EF4-FFF2-40B4-BE49-F238E27FC236}">
                <a16:creationId xmlns:a16="http://schemas.microsoft.com/office/drawing/2014/main" xmlns="" id="{40B2BFB3-077E-1C22-E5F4-67C7B9A2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93E7F94-4E6B-41F5-B100-61E79B740E8E}" type="datetime1">
              <a:rPr lang="en-US" smtClean="0"/>
              <a:pPr>
                <a:spcAft>
                  <a:spcPts val="600"/>
                </a:spcAft>
              </a:pPr>
              <a:t>6/7/2023</a:t>
            </a:fld>
            <a:endParaRPr lang="en-US"/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xmlns="" id="{36B930DE-C7E1-5F3B-B308-C648F274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om, vector graphics&#10;&#10;Description automatically generated">
            <a:extLst>
              <a:ext uri="{FF2B5EF4-FFF2-40B4-BE49-F238E27FC236}">
                <a16:creationId xmlns:a16="http://schemas.microsoft.com/office/drawing/2014/main" xmlns="" id="{38B521EB-A9E8-E602-2B41-543DA9610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284" b="10447"/>
          <a:stretch/>
        </p:blipFill>
        <p:spPr>
          <a:xfrm>
            <a:off x="1" y="10"/>
            <a:ext cx="12191998" cy="6857990"/>
          </a:xfrm>
          <a:prstGeom prst="rect">
            <a:avLst/>
          </a:prstGeom>
          <a:noFill/>
        </p:spPr>
      </p:pic>
      <p:sp useBgFill="1">
        <p:nvSpPr>
          <p:cNvPr id="22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935" y="3433098"/>
            <a:ext cx="6671479" cy="1081393"/>
          </a:xfrm>
        </p:spPr>
        <p:txBody>
          <a:bodyPr tIns="182880" bIns="182880" anchor="b">
            <a:normAutofit/>
          </a:bodyPr>
          <a:lstStyle/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зайде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86EB3901-53C6-2F86-AB1B-8B105353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B20D4E-EA3E-41A6-BD59-54D78BA3026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22AAAFF2-72FA-E450-DFB2-9E76164A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EF4883EF-396E-8A71-8D20-6054ED84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80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toy&#10;&#10;Description automatically generated">
            <a:extLst>
              <a:ext uri="{FF2B5EF4-FFF2-40B4-BE49-F238E27FC236}">
                <a16:creationId xmlns:a16="http://schemas.microsoft.com/office/drawing/2014/main" xmlns="" id="{389BFAE7-191A-83E4-CDFB-52594E56DF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22" y="10"/>
            <a:ext cx="12191978" cy="6857990"/>
          </a:xfr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2048256"/>
            <a:ext cx="11371586" cy="3621024"/>
          </a:xfrm>
          <a:noFill/>
        </p:spPr>
        <p:txBody>
          <a:bodyPr tIns="91440" bIns="91440" anchor="ctr">
            <a:normAutofit/>
          </a:bodyPr>
          <a:lstStyle/>
          <a:p>
            <a:r>
              <a:rPr lang="en-US" sz="40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Стопил</a:t>
            </a:r>
            <a:r>
              <a:rPr lang="en-US" sz="4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бозгуль</a:t>
            </a:r>
            <a:r>
              <a:rPr lang="en-US" sz="4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</a:t>
            </a:r>
            <a:r>
              <a:rPr lang="en-US" sz="4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пишкаль</a:t>
            </a:r>
            <a:r>
              <a:rPr lang="en-US" sz="4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8C9CBC84-F0D5-F7BE-6145-63C8057F4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5713" y="4497355"/>
            <a:ext cx="3354752" cy="945063"/>
          </a:xfrm>
          <a:noFill/>
        </p:spPr>
        <p:txBody>
          <a:bodyPr tIns="91440" bIns="91440" anchor="b"/>
          <a:lstStyle/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45F8506F-723E-2FBC-A83C-170B99FE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F2EEC2-E768-4112-B25B-554F67F8CF5E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xmlns="" id="{E573BBF6-53A5-C524-AF75-E2281BF3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xmlns="" id="{E3FE2554-CB6E-D4EE-1669-7B8F8846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9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xmlns="" id="{A8744FDC-09A0-58B3-B3F4-76BFD366FF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3633" b="23633"/>
          <a:stretch/>
        </p:blipFill>
        <p:spPr>
          <a:xfrm>
            <a:off x="20" y="10"/>
            <a:ext cx="12191979" cy="6857989"/>
          </a:xfrm>
          <a:noFill/>
        </p:spPr>
      </p:pic>
      <p:sp>
        <p:nvSpPr>
          <p:cNvPr id="22" name="Title 5">
            <a:extLst>
              <a:ext uri="{FF2B5EF4-FFF2-40B4-BE49-F238E27FC236}">
                <a16:creationId xmlns:a16="http://schemas.microsoft.com/office/drawing/2014/main" xmlns="" id="{266CF8CB-B6AD-76A0-6E94-1D3B87614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1" y="3794760"/>
            <a:ext cx="9405990" cy="1389888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Любим</a:t>
            </a:r>
            <a:r>
              <a:rPr lang="en-US" sz="4000" b="1" dirty="0" smtClean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читам</a:t>
            </a:r>
            <a:r>
              <a:rPr lang="en-US" sz="4000" b="1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книги</a:t>
            </a:r>
            <a:r>
              <a:rPr lang="en-US" sz="4000" b="1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9">
            <a:extLst>
              <a:ext uri="{FF2B5EF4-FFF2-40B4-BE49-F238E27FC236}">
                <a16:creationId xmlns:a16="http://schemas.microsoft.com/office/drawing/2014/main" xmlns="" id="{82DEB276-8311-D167-F4A6-6AEF7829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6B33A0-D651-42CF-A758-EF0190F84F4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xmlns="" id="{A951C292-0895-FBAE-FACD-6218C51C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xmlns="" id="{431ADC51-CCC5-C549-E32C-8D4B995D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1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D85059FD-027E-DD0B-23C4-137114C8B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221" b="75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0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069" y="4379976"/>
            <a:ext cx="9129715" cy="1591056"/>
          </a:xfrm>
          <a:noFill/>
        </p:spPr>
        <p:txBody>
          <a:bodyPr tIns="91440" bIns="91440" anchor="b">
            <a:normAutofit/>
          </a:bodyPr>
          <a:lstStyle/>
          <a:p>
            <a:r>
              <a:rPr lang="en-US" sz="3600" b="1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"</a:t>
            </a:r>
            <a:r>
              <a:rPr lang="en-US" sz="3600" b="1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Сакам</a:t>
            </a:r>
            <a:r>
              <a:rPr lang="en-US" sz="3600" b="1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да</a:t>
            </a:r>
            <a:r>
              <a:rPr lang="en-US" sz="3600" b="1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ям</a:t>
            </a:r>
            <a:r>
              <a:rPr lang="bg-BG" sz="3600" b="1" dirty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млинчета</a:t>
            </a:r>
            <a:r>
              <a:rPr lang="bg-BG" sz="3600" b="1" dirty="0" smtClean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“</a:t>
            </a:r>
            <a:r>
              <a:rPr lang="en-US" sz="3600" b="1" dirty="0" smtClean="0"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1037E52-4969-4342-96C8-37ABBE71CC28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xmlns="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xmlns="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25" y="331820"/>
            <a:ext cx="7875462" cy="4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D6465A4F-C249-FB04-238B-F1B50FD175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-284308" y="10"/>
            <a:ext cx="12191978" cy="6857990"/>
          </a:xfr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056" y="804720"/>
            <a:ext cx="7859920" cy="2116348"/>
          </a:xfrm>
          <a:noFill/>
        </p:spPr>
        <p:txBody>
          <a:bodyPr tIns="91440" bIns="91440" anchor="ctr">
            <a:normAutofit/>
          </a:bodyPr>
          <a:lstStyle/>
          <a:p>
            <a:r>
              <a:rPr lang="en-US" sz="40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бурцам</a:t>
            </a:r>
            <a:r>
              <a:rPr lang="en-US" sz="4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</a:t>
            </a:r>
            <a:r>
              <a:rPr lang="en-US" sz="40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люмбите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45F8506F-723E-2FBC-A83C-170B99FE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F2EEC2-E768-4112-B25B-554F67F8CF5E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6/7/2023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xmlns="" id="{E573BBF6-53A5-C524-AF75-E2281BF3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xmlns="" id="{E3FE2554-CB6E-D4EE-1669-7B8F8846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0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161883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112</Words>
  <Application>Microsoft Office PowerPoint</Application>
  <PresentationFormat>Широк екран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Goudy Old Style</vt:lpstr>
      <vt:lpstr>Times New Roman</vt:lpstr>
      <vt:lpstr>Univers Light</vt:lpstr>
      <vt:lpstr>PoiseVTI</vt:lpstr>
      <vt:lpstr> "СПУКАНА ГРАМАТИКА"</vt:lpstr>
      <vt:lpstr>Тръзни са, оти даам гъзнем.!</vt:lpstr>
      <vt:lpstr>Не мой ма барА, оть ма е скокуть.</vt:lpstr>
      <vt:lpstr>Нимой бара ляба с тее мундарь ръки, зать са даде.</vt:lpstr>
      <vt:lpstr>Я за ида, га зайде.</vt:lpstr>
      <vt:lpstr>Стопил бозгуль на пишкаль.</vt:lpstr>
      <vt:lpstr>Любим читам книги.</vt:lpstr>
      <vt:lpstr>"Сакам да ям млинчета“.</vt:lpstr>
      <vt:lpstr>бурцам в люмбите</vt:lpstr>
      <vt:lpstr>ЗАМИНАХ ДЕЦАТА ДОМ.</vt:lpstr>
      <vt:lpstr>Тръзни са, оти даам гъзнем!-  Дръпни се, че ще давам на заден. Не мой ма бара, оть ма е скокуть.- Не ме закачай, че  имам гъдел. Нимой бара ляба с тее мундарь ръки, зать са даде. - Не пипай хляба с тия мръсни ръце, ще ти се даде. Я за ида, га зайде. - Аз ще отида, когато залезе. Стопил бозгуль на пишкаль - Кацнал бръмбар на трънка. Любим читам книги - обичам да чета книги. Сакам да чм млинчета -  искам да ям палачинки. Бурцам в люмбите - газя в локвите. Заминах децата дом - Оставих децата у дома.</vt:lpstr>
      <vt:lpstr>            Диалектите са важна част от културното наследство на българия. Те отразяват богатството и разнообразието на езика и културата на различните региони в страната.            ВАЖНО Е ДА ЗАПАЗИМ И УВАЖАВАМЕ ДИАЛЕКТИТЕ, ЗАЩОТО ТЕ СА ЧАСТ ОТ НАШЕТО КУЛТУРНО НАСЛЕДСТВО И НИ ПОМАГАТ ДА РАЗБЕРЕМ НАШАТА ИСТОРИЯ!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Учител</cp:lastModifiedBy>
  <cp:revision>423</cp:revision>
  <dcterms:created xsi:type="dcterms:W3CDTF">2023-06-06T07:57:30Z</dcterms:created>
  <dcterms:modified xsi:type="dcterms:W3CDTF">2023-06-07T15:40:57Z</dcterms:modified>
</cp:coreProperties>
</file>